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FF00"/>
    <a:srgbClr val="0099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0B12B3-EF78-4E44-AAC5-BAB3B5C386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62C92-0D5E-4A5A-AF1F-D6D7A4D963EF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FFCE2-429E-46F5-BF0A-B298541C64EA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7DF0-93D9-4864-B2CA-BFCD12B6B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99F5C-2D60-4519-83FC-247CEED81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D2155-ECCE-447E-82BB-A7B7554DF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F0207-E1BB-470B-A367-B5D6EC19C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B4A5C-BA03-4A75-BA58-A9AA03E3B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BBE14-7CE1-4217-B8A3-AD914BDD5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7CF3E-0412-4A3C-AF80-B99315E10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6E0D1-4ED4-4D24-AE1A-855BFE8A7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D47E-1339-4799-885D-B2623498D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1CB97-E138-459D-8FB7-67FB477F9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E3F20-2E89-47C2-936E-41837BBC0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C7B37B-5EED-4F31-B571-28E04E94E9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oleObject" Target="file:///E:\SPEProb\Al\fig3.xls!OffsetBetaDensit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Myung-Hee Y. Kim and Francis A. Cucinotta</a:t>
            </a:r>
            <a:endParaRPr lang="en-US" sz="240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676400"/>
            <a:ext cx="7237879" cy="1200329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Probabilistic Solar Particle Flux </a:t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Forecast Modeling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6" name="Group 12"/>
          <p:cNvGrpSpPr>
            <a:grpSpLocks noChangeAspect="1"/>
          </p:cNvGrpSpPr>
          <p:nvPr/>
        </p:nvGrpSpPr>
        <p:grpSpPr bwMode="auto">
          <a:xfrm>
            <a:off x="837787" y="1295400"/>
            <a:ext cx="6817237" cy="5181600"/>
            <a:chOff x="0" y="57"/>
            <a:chExt cx="5492" cy="4173"/>
          </a:xfrm>
        </p:grpSpPr>
        <p:pic>
          <p:nvPicPr>
            <p:cNvPr id="6157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 b="63208"/>
            <a:stretch>
              <a:fillRect/>
            </a:stretch>
          </p:blipFill>
          <p:spPr bwMode="auto">
            <a:xfrm>
              <a:off x="0" y="1248"/>
              <a:ext cx="5464" cy="1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58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 b="53958"/>
            <a:stretch>
              <a:fillRect/>
            </a:stretch>
          </p:blipFill>
          <p:spPr bwMode="auto">
            <a:xfrm>
              <a:off x="28" y="2510"/>
              <a:ext cx="5464" cy="1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59" name="Picture 15"/>
            <p:cNvPicPr>
              <a:picLocks noChangeAspect="1" noChangeArrowheads="1"/>
            </p:cNvPicPr>
            <p:nvPr/>
          </p:nvPicPr>
          <p:blipFill>
            <a:blip r:embed="rId5" cstate="print"/>
            <a:srcRect t="7709" b="58583"/>
            <a:stretch>
              <a:fillRect/>
            </a:stretch>
          </p:blipFill>
          <p:spPr bwMode="auto">
            <a:xfrm>
              <a:off x="0" y="57"/>
              <a:ext cx="5464" cy="1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160" name="Text Box 16"/>
          <p:cNvSpPr txBox="1">
            <a:spLocks noChangeAspect="1" noChangeArrowheads="1"/>
          </p:cNvSpPr>
          <p:nvPr/>
        </p:nvSpPr>
        <p:spPr bwMode="auto">
          <a:xfrm>
            <a:off x="2286000" y="4724400"/>
            <a:ext cx="518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/>
              <a:t>19           </a:t>
            </a:r>
            <a:r>
              <a:rPr lang="en-US" sz="1200" dirty="0" smtClean="0"/>
              <a:t>             20                     </a:t>
            </a:r>
            <a:r>
              <a:rPr lang="en-US" sz="1200" dirty="0"/>
              <a:t>21              </a:t>
            </a:r>
            <a:r>
              <a:rPr lang="en-US" sz="1200" dirty="0" smtClean="0"/>
              <a:t>        </a:t>
            </a:r>
            <a:r>
              <a:rPr lang="en-US" sz="1200" dirty="0"/>
              <a:t>22             </a:t>
            </a:r>
            <a:r>
              <a:rPr lang="en-US" sz="1200" dirty="0" smtClean="0"/>
              <a:t>      </a:t>
            </a:r>
            <a:r>
              <a:rPr lang="en-US" sz="1200" dirty="0"/>
              <a:t>23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371600" y="381000"/>
            <a:ext cx="63434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</a:rPr>
              <a:t>SPE Database for the Recent Solar Cycles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228600" y="3124200"/>
          <a:ext cx="4233223" cy="2895600"/>
        </p:xfrm>
        <a:graphic>
          <a:graphicData uri="http://schemas.openxmlformats.org/presentationml/2006/ole">
            <p:oleObj spid="_x0000_s3082" name="Chart" r:id="rId4" imgW="8677453" imgH="5934253" progId="Excel.Chart.8">
              <p:link updateAutomatic="1"/>
            </p:oleObj>
          </a:graphicData>
        </a:graphic>
      </p:graphicFrame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066800" y="1371600"/>
            <a:ext cx="695325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Propensity of SPEs: </a:t>
            </a:r>
            <a:r>
              <a:rPr lang="en-US" sz="1400" dirty="0">
                <a:solidFill>
                  <a:srgbClr val="A50021"/>
                </a:solidFill>
              </a:rPr>
              <a:t>Hazard Function of Offset </a:t>
            </a:r>
            <a:r>
              <a:rPr lang="en-US" sz="1400" dirty="0">
                <a:solidFill>
                  <a:srgbClr val="A50021"/>
                </a:solidFill>
                <a:latin typeface="Symbol" pitchFamily="18" charset="2"/>
              </a:rPr>
              <a:t>b</a:t>
            </a:r>
            <a:r>
              <a:rPr lang="en-US" sz="1400" dirty="0">
                <a:solidFill>
                  <a:srgbClr val="A50021"/>
                </a:solidFill>
              </a:rPr>
              <a:t> Distribution Density Function </a:t>
            </a:r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1219200" y="1828800"/>
          <a:ext cx="6226259" cy="692150"/>
        </p:xfrm>
        <a:graphic>
          <a:graphicData uri="http://schemas.openxmlformats.org/presentationml/2006/ole">
            <p:oleObj spid="_x0000_s3084" name="Equation" r:id="rId5" imgW="3187440" imgH="355320" progId="Equation.3">
              <p:embed/>
            </p:oleObj>
          </a:graphicData>
        </a:graphic>
      </p:graphicFrame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18717" y="2971800"/>
            <a:ext cx="4378176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90" name="Line 18"/>
          <p:cNvSpPr>
            <a:spLocks noChangeAspect="1" noChangeShapeType="1"/>
          </p:cNvSpPr>
          <p:nvPr/>
        </p:nvSpPr>
        <p:spPr bwMode="auto">
          <a:xfrm rot="10800000" flipH="1">
            <a:off x="6553200" y="3276600"/>
            <a:ext cx="1" cy="5110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spect="1" noChangeArrowheads="1"/>
          </p:cNvSpPr>
          <p:nvPr/>
        </p:nvSpPr>
        <p:spPr bwMode="auto">
          <a:xfrm>
            <a:off x="6096000" y="38100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Symbol" pitchFamily="18" charset="2"/>
                <a:ea typeface="굴림" pitchFamily="50" charset="-127"/>
              </a:rPr>
              <a:t>m</a:t>
            </a:r>
            <a:r>
              <a:rPr lang="en-US" altLang="ko-KR" sz="1200" dirty="0" smtClean="0">
                <a:ea typeface="굴림" pitchFamily="50" charset="-127"/>
              </a:rPr>
              <a:t>=1783</a:t>
            </a:r>
            <a:r>
              <a:rPr lang="en-US" altLang="ko-KR" sz="1200" baseline="30000" dirty="0" smtClean="0">
                <a:ea typeface="굴림" pitchFamily="50" charset="-127"/>
              </a:rPr>
              <a:t>rd</a:t>
            </a:r>
            <a:r>
              <a:rPr lang="en-US" altLang="ko-KR" sz="1200" dirty="0" smtClean="0">
                <a:ea typeface="굴림" pitchFamily="50" charset="-127"/>
              </a:rPr>
              <a:t> day</a:t>
            </a:r>
            <a:endParaRPr lang="en-US" sz="1200" dirty="0"/>
          </a:p>
        </p:txBody>
      </p:sp>
      <p:sp>
        <p:nvSpPr>
          <p:cNvPr id="3092" name="Text Box 20"/>
          <p:cNvSpPr txBox="1">
            <a:spLocks noChangeAspect="1" noChangeArrowheads="1"/>
          </p:cNvSpPr>
          <p:nvPr/>
        </p:nvSpPr>
        <p:spPr bwMode="auto">
          <a:xfrm>
            <a:off x="5562601" y="5943600"/>
            <a:ext cx="2438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/>
              <a:t>Typical Nonspecific Future </a:t>
            </a:r>
            <a:r>
              <a:rPr lang="en-US" sz="1200" dirty="0" smtClean="0"/>
              <a:t>Cycle</a:t>
            </a:r>
            <a:endParaRPr lang="en-US" sz="1200" dirty="0"/>
          </a:p>
        </p:txBody>
      </p:sp>
      <p:sp>
        <p:nvSpPr>
          <p:cNvPr id="3098" name="Text Box 26"/>
          <p:cNvSpPr txBox="1">
            <a:spLocks noChangeAspect="1" noChangeArrowheads="1"/>
          </p:cNvSpPr>
          <p:nvPr/>
        </p:nvSpPr>
        <p:spPr bwMode="auto">
          <a:xfrm>
            <a:off x="762000" y="2895600"/>
            <a:ext cx="3340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19           20              21               22              23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219200" y="381000"/>
            <a:ext cx="6455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</a:rPr>
              <a:t>Model-based Prediction of SPE Frequency </a:t>
            </a:r>
          </a:p>
          <a:p>
            <a:pPr algn="ctr"/>
            <a:r>
              <a:rPr lang="en-US" sz="2400" b="1" dirty="0" smtClean="0">
                <a:solidFill>
                  <a:srgbClr val="0000CC"/>
                </a:solidFill>
              </a:rPr>
              <a:t>based on the Measurements of SPE Flux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429000" y="381000"/>
            <a:ext cx="18293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0000CC"/>
                </a:solidFill>
              </a:rPr>
              <a:t>Approaches</a:t>
            </a:r>
            <a:endParaRPr lang="en-US" sz="2400" baseline="-25000" dirty="0">
              <a:solidFill>
                <a:srgbClr val="0000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84201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C</a:t>
            </a:r>
            <a:r>
              <a:rPr lang="en-US" sz="2400" dirty="0">
                <a:solidFill>
                  <a:srgbClr val="003300"/>
                </a:solidFill>
              </a:rPr>
              <a:t>umulative </a:t>
            </a: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f</a:t>
            </a:r>
            <a:r>
              <a:rPr lang="en-US" sz="2400" dirty="0">
                <a:solidFill>
                  <a:srgbClr val="003300"/>
                </a:solidFill>
              </a:rPr>
              <a:t>requency </a:t>
            </a: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d</a:t>
            </a:r>
            <a:r>
              <a:rPr lang="en-US" sz="2400" dirty="0">
                <a:solidFill>
                  <a:srgbClr val="003300"/>
                </a:solidFill>
              </a:rPr>
              <a:t>istribution of </a:t>
            </a: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r</a:t>
            </a:r>
            <a:r>
              <a:rPr lang="en-US" sz="2400" dirty="0">
                <a:solidFill>
                  <a:srgbClr val="003300"/>
                </a:solidFill>
              </a:rPr>
              <a:t>ecorded SPEs</a:t>
            </a:r>
          </a:p>
          <a:p>
            <a:pPr marL="342900" indent="-342900">
              <a:buFontTx/>
              <a:buAutoNum type="arabicPeriod"/>
            </a:pP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Model for t</a:t>
            </a:r>
            <a:r>
              <a:rPr lang="en-US" sz="2400" dirty="0">
                <a:solidFill>
                  <a:srgbClr val="003300"/>
                </a:solidFill>
              </a:rPr>
              <a:t>he </a:t>
            </a: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r</a:t>
            </a:r>
            <a:r>
              <a:rPr lang="en-US" sz="2400" dirty="0">
                <a:solidFill>
                  <a:srgbClr val="003300"/>
                </a:solidFill>
              </a:rPr>
              <a:t>ealistic </a:t>
            </a: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a</a:t>
            </a:r>
            <a:r>
              <a:rPr lang="en-US" sz="2400" dirty="0">
                <a:solidFill>
                  <a:srgbClr val="003300"/>
                </a:solidFill>
              </a:rPr>
              <a:t>pplication and </a:t>
            </a: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the d</a:t>
            </a:r>
            <a:r>
              <a:rPr lang="en-US" sz="2400" dirty="0">
                <a:solidFill>
                  <a:srgbClr val="003300"/>
                </a:solidFill>
              </a:rPr>
              <a:t>ependence </a:t>
            </a: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 </a:t>
            </a:r>
          </a:p>
          <a:p>
            <a:pPr marL="342900" indent="-342900"/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     </a:t>
            </a:r>
            <a:r>
              <a:rPr lang="en-US" sz="2400" dirty="0">
                <a:solidFill>
                  <a:srgbClr val="003300"/>
                </a:solidFill>
              </a:rPr>
              <a:t>of </a:t>
            </a: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m</a:t>
            </a:r>
            <a:r>
              <a:rPr lang="en-US" sz="2400" dirty="0">
                <a:solidFill>
                  <a:srgbClr val="003300"/>
                </a:solidFill>
              </a:rPr>
              <a:t>ultiple</a:t>
            </a:r>
            <a:r>
              <a:rPr lang="en-US" altLang="ko-KR" sz="2400" dirty="0">
                <a:solidFill>
                  <a:srgbClr val="003300"/>
                </a:solidFill>
                <a:ea typeface="굴림" pitchFamily="50" charset="-127"/>
              </a:rPr>
              <a:t> </a:t>
            </a:r>
            <a:r>
              <a:rPr lang="en-US" sz="2400" dirty="0">
                <a:solidFill>
                  <a:srgbClr val="003300"/>
                </a:solidFill>
              </a:rPr>
              <a:t>SPEs: </a:t>
            </a:r>
            <a:endParaRPr lang="en-US" altLang="ko-KR" sz="2400" dirty="0">
              <a:solidFill>
                <a:srgbClr val="003300"/>
              </a:solidFill>
              <a:ea typeface="굴림" pitchFamily="50" charset="-127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/>
              <a:t>Non-</a:t>
            </a:r>
            <a:r>
              <a:rPr lang="en-US" altLang="ko-KR" sz="2400" dirty="0">
                <a:ea typeface="굴림" pitchFamily="50" charset="-127"/>
              </a:rPr>
              <a:t>c</a:t>
            </a:r>
            <a:r>
              <a:rPr lang="en-US" sz="2400" dirty="0"/>
              <a:t>onstant </a:t>
            </a:r>
            <a:r>
              <a:rPr lang="en-US" altLang="ko-KR" sz="2400" dirty="0">
                <a:ea typeface="굴림" pitchFamily="50" charset="-127"/>
              </a:rPr>
              <a:t>h</a:t>
            </a:r>
            <a:r>
              <a:rPr lang="en-US" sz="2400" dirty="0"/>
              <a:t>azard </a:t>
            </a:r>
            <a:r>
              <a:rPr lang="en-US" altLang="ko-KR" sz="2400" dirty="0">
                <a:ea typeface="굴림" pitchFamily="50" charset="-127"/>
              </a:rPr>
              <a:t>f</a:t>
            </a:r>
            <a:r>
              <a:rPr lang="en-US" sz="2400" dirty="0"/>
              <a:t>unction</a:t>
            </a:r>
            <a:r>
              <a:rPr lang="en-US" altLang="ko-KR" sz="2400" dirty="0">
                <a:ea typeface="굴림" pitchFamily="50" charset="-127"/>
              </a:rPr>
              <a:t> defined for the best propensity of SPE data in space era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/>
              <a:t>Non-</a:t>
            </a:r>
            <a:r>
              <a:rPr lang="en-US" altLang="ko-KR" sz="2400" dirty="0">
                <a:ea typeface="굴림" pitchFamily="50" charset="-127"/>
              </a:rPr>
              <a:t>h</a:t>
            </a:r>
            <a:r>
              <a:rPr lang="en-US" sz="2400" dirty="0"/>
              <a:t>omogenous Poisson process model </a:t>
            </a:r>
            <a:r>
              <a:rPr lang="en-US" altLang="ko-KR" sz="2400" dirty="0">
                <a:ea typeface="굴림" pitchFamily="50" charset="-127"/>
              </a:rPr>
              <a:t>for </a:t>
            </a:r>
            <a:r>
              <a:rPr lang="en-US" sz="2400" dirty="0"/>
              <a:t>SPE </a:t>
            </a:r>
            <a:r>
              <a:rPr lang="en-US" altLang="ko-KR" sz="2400" dirty="0">
                <a:ea typeface="굴림" pitchFamily="50" charset="-127"/>
              </a:rPr>
              <a:t>f</a:t>
            </a:r>
            <a:r>
              <a:rPr lang="en-US" sz="2400" dirty="0"/>
              <a:t>requency in an </a:t>
            </a:r>
            <a:r>
              <a:rPr lang="en-US" altLang="ko-KR" sz="2400" dirty="0">
                <a:ea typeface="굴림" pitchFamily="50" charset="-127"/>
              </a:rPr>
              <a:t>a</a:t>
            </a:r>
            <a:r>
              <a:rPr lang="en-US" sz="2400" dirty="0"/>
              <a:t>rbitrary </a:t>
            </a:r>
            <a:r>
              <a:rPr lang="en-US" altLang="ko-KR" sz="2400" dirty="0">
                <a:ea typeface="굴림" pitchFamily="50" charset="-127"/>
              </a:rPr>
              <a:t>m</a:t>
            </a:r>
            <a:r>
              <a:rPr lang="en-US" sz="2400" dirty="0"/>
              <a:t>ission </a:t>
            </a:r>
            <a:r>
              <a:rPr lang="en-US" altLang="ko-KR" sz="2400" dirty="0">
                <a:ea typeface="굴림" pitchFamily="50" charset="-127"/>
              </a:rPr>
              <a:t>p</a:t>
            </a:r>
            <a:r>
              <a:rPr lang="en-US" sz="2400" dirty="0"/>
              <a:t>eriod </a:t>
            </a:r>
            <a:endParaRPr lang="en-US" altLang="ko-KR" sz="2400" dirty="0">
              <a:ea typeface="굴림" pitchFamily="50" charset="-127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ko-KR" sz="2400" dirty="0">
                <a:ea typeface="굴림" pitchFamily="50" charset="-127"/>
              </a:rPr>
              <a:t>Cumulative probability of SPE occurrence during a given mission period using fitted Poisson model</a:t>
            </a:r>
            <a:endParaRPr lang="en-US" sz="2400" dirty="0"/>
          </a:p>
          <a:p>
            <a:pPr marL="342900" indent="-342900"/>
            <a:r>
              <a:rPr lang="en-US" altLang="ko-KR" sz="2400" dirty="0">
                <a:ea typeface="굴림" pitchFamily="50" charset="-127"/>
              </a:rPr>
              <a:t>3. Simulation of </a:t>
            </a:r>
            <a:r>
              <a:rPr lang="en-US" altLang="ko-KR" sz="2400" dirty="0">
                <a:latin typeface="Symbol" pitchFamily="18" charset="2"/>
                <a:ea typeface="굴림" pitchFamily="50" charset="-127"/>
              </a:rPr>
              <a:t>F</a:t>
            </a:r>
            <a:r>
              <a:rPr lang="en-US" altLang="ko-KR" sz="2400" baseline="-25000" dirty="0">
                <a:ea typeface="굴림" pitchFamily="50" charset="-127"/>
              </a:rPr>
              <a:t>30, 60, or 100</a:t>
            </a:r>
            <a:r>
              <a:rPr lang="en-US" altLang="ko-KR" sz="2400" dirty="0">
                <a:ea typeface="굴림" pitchFamily="50" charset="-127"/>
              </a:rPr>
              <a:t> distribution for each mission periods by a random draw from Gamma distribution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144</Words>
  <Application>Microsoft Office PowerPoint</Application>
  <PresentationFormat>On-screen Show (4:3)</PresentationFormat>
  <Paragraphs>20</Paragraphs>
  <Slides>4</Slides>
  <Notes>2</Notes>
  <HiddenSlides>0</HiddenSlides>
  <MMClips>0</MMClips>
  <ScaleCrop>false</ScaleCrop>
  <HeadingPairs>
    <vt:vector size="10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Symbol</vt:lpstr>
      <vt:lpstr>굴림</vt:lpstr>
      <vt:lpstr>Default Design</vt:lpstr>
      <vt:lpstr>E:\SPEProb\Al\fig3.xls!OffsetBetaDensity</vt:lpstr>
      <vt:lpstr>Microsoft Equation 3.0</vt:lpstr>
      <vt:lpstr>Probabilistic Solar Particle Flux  Forecast Modeling</vt:lpstr>
      <vt:lpstr>Slide 2</vt:lpstr>
      <vt:lpstr>Slide 3</vt:lpstr>
      <vt:lpstr>Slide 4</vt:lpstr>
    </vt:vector>
  </TitlesOfParts>
  <Company>LMIT-ODIN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Myung-Hee Y. Kim</dc:creator>
  <cp:lastModifiedBy>mykim</cp:lastModifiedBy>
  <cp:revision>11</cp:revision>
  <dcterms:created xsi:type="dcterms:W3CDTF">2009-01-27T20:46:59Z</dcterms:created>
  <dcterms:modified xsi:type="dcterms:W3CDTF">2010-02-18T16:55:47Z</dcterms:modified>
</cp:coreProperties>
</file>